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3" r:id="rId4"/>
    <p:sldId id="284" r:id="rId5"/>
    <p:sldId id="285" r:id="rId6"/>
    <p:sldId id="28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consultantplus://offline/ref=36ECCF75BB3D6F793B1410C610BF690F32BCC181453D3EE4E26D58F0A5EE90DB297D76F52B7A8ATBw6K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319578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Государственная итоговая аттестация в форме государственного выпускного экзамена, промежуточная аттестация обучающихся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437112"/>
            <a:ext cx="4752528" cy="17281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С.Б. Любина, ведущий консультант отдела общего образования и итоговой аттестации обучающихся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37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ГВЭ досрочно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	Для обучающихся, освоивших образовательные программы среднего общего и основного общего образования в организациях при исправительных учреждениях уголовно-исполнительной системы, освобождаемых от отбывания наказания не ранее чем за 3 месяца до начала государственной итоговой аттестации</a:t>
            </a:r>
          </a:p>
          <a:p>
            <a:pPr marL="0" indent="0">
              <a:buNone/>
            </a:pPr>
            <a:r>
              <a:rPr lang="ru-RU" b="1" i="1" dirty="0"/>
              <a:t>п</a:t>
            </a:r>
            <a:r>
              <a:rPr lang="ru-RU" b="1" i="1" dirty="0" smtClean="0"/>
              <a:t>о русскому языку </a:t>
            </a:r>
            <a:r>
              <a:rPr lang="ru-RU" dirty="0" smtClean="0"/>
              <a:t>– 21 февраля и 21 марта 2014 года</a:t>
            </a:r>
          </a:p>
          <a:p>
            <a:pPr marL="0" indent="0">
              <a:buNone/>
            </a:pPr>
            <a:r>
              <a:rPr lang="ru-RU" b="1" i="1" dirty="0"/>
              <a:t>п</a:t>
            </a:r>
            <a:r>
              <a:rPr lang="ru-RU" b="1" i="1" dirty="0" smtClean="0"/>
              <a:t>о математике </a:t>
            </a:r>
            <a:r>
              <a:rPr lang="ru-RU" dirty="0" smtClean="0"/>
              <a:t>– 25 февраля и 25 марта 2014 года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 ППЭ, 23 чел (февраль – 2 чел., март – 21 чел.)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2986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ГВЭ для выпускников с ОВЗ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11 классы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 Представлены документы 154 выпускников из 27 муниципальных образований</a:t>
            </a:r>
          </a:p>
          <a:p>
            <a:pPr marL="0" indent="0">
              <a:buNone/>
            </a:pPr>
            <a:r>
              <a:rPr lang="ru-RU" dirty="0" smtClean="0"/>
              <a:t>- Отклонены документы 4 учащихся из 3 районов</a:t>
            </a:r>
          </a:p>
          <a:p>
            <a:pPr marL="0" indent="0">
              <a:buNone/>
            </a:pPr>
            <a:r>
              <a:rPr lang="ru-RU" dirty="0" smtClean="0"/>
              <a:t>- Допущены 150 чел.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9 классы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 Представлены на рассмотрение документы 566 выпускников из 43 муниципальных образований.</a:t>
            </a:r>
          </a:p>
          <a:p>
            <a:pPr marL="0" indent="0">
              <a:buNone/>
            </a:pPr>
            <a:r>
              <a:rPr lang="ru-RU" dirty="0" smtClean="0"/>
              <a:t>- Отклонены документы 78 чел. из 19 районов </a:t>
            </a:r>
          </a:p>
          <a:p>
            <a:pPr marL="0" indent="0">
              <a:buNone/>
            </a:pPr>
            <a:r>
              <a:rPr lang="ru-RU" dirty="0" smtClean="0"/>
              <a:t>- Допущены 488 чел.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023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ГВЭ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Экзамены проводятся в ППЭ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ГИА проводится в условиях, учитывающих состояние их здоровья, особенности психофизического развития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Беспрепятственный доступ в аудитории, туалетные и иные помещения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Присутствие ассистентов, оказывающих необходимую техническую помощь с учетом их индивидуальных возможностей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ГВЭ по всем учебным предметам по их желанию проводится в устной форме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Для лиц, по медицинским показаниям не имеющих возможности прийти в ППЭ, экзамен организуется на дому.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1444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Экзаменационные материалы по математике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/>
              <a:t>Экзаменационные материалы соответствуют Федеральному компоненту государственного стандарта общего </a:t>
            </a:r>
            <a:r>
              <a:rPr lang="ru-RU" dirty="0" smtClean="0"/>
              <a:t>образования.</a:t>
            </a:r>
            <a:endParaRPr lang="ru-RU" dirty="0"/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На выполнение экзаменационной работы по математике даётся 3 часа 55 минут (235 минут).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Для проведения ГВЭ-9 по математике разработаны варианты экзаменационных работ, включающие в себя задания как по курсу «Алгебра», так и по курсу «Геометрия». </a:t>
            </a:r>
            <a:endParaRPr lang="ru-RU" dirty="0" smtClean="0"/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Для проведения ГВЭ-11 по математике разработаны варианты экзаменационных работ, включающие в себя задания как по курсу «Алгебра и начала анализа», так и по курсу «Геометрия» </a:t>
            </a:r>
            <a:endParaRPr lang="ru-RU" dirty="0" smtClean="0"/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Эти </a:t>
            </a:r>
            <a:r>
              <a:rPr lang="ru-RU" dirty="0"/>
              <a:t>работы предназначены и для тех выпускников, которые осваивали программу в рамках двух предметов, и для тех, кто изучал математику в рамках интегрированного курса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235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экзаменационной работы по математике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/>
              <a:t>Экзаменационный </a:t>
            </a:r>
            <a:r>
              <a:rPr lang="ru-RU" dirty="0" smtClean="0"/>
              <a:t>вариант ГВЭ-9 </a:t>
            </a:r>
            <a:r>
              <a:rPr lang="ru-RU" dirty="0"/>
              <a:t>включает 10 заданий: одно задание по арифметике, одно задание по теории вероятностей, семь заданий по алгебре, одно задание по геометрии. Задания являются стандартными для курса математики основной школы. </a:t>
            </a:r>
            <a:endParaRPr lang="ru-RU" dirty="0" smtClean="0"/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Экзаменационный </a:t>
            </a:r>
            <a:r>
              <a:rPr lang="ru-RU" dirty="0" smtClean="0"/>
              <a:t>вариант ГВЭ-11 </a:t>
            </a:r>
            <a:r>
              <a:rPr lang="ru-RU" dirty="0"/>
              <a:t>включает 10 заданий: одно задание по арифметике, одно задание по теории вероятностей, пять заданий по алгебре и началам анализа, три задания по геометрии, среди которых одно задание по планиметрии и два задания по стереометрии. </a:t>
            </a:r>
          </a:p>
          <a:p>
            <a:pPr algn="just">
              <a:buFont typeface="Wingdings" pitchFamily="2" charset="2"/>
              <a:buChar char="ü"/>
            </a:pPr>
            <a:endParaRPr lang="ru-RU" dirty="0" smtClean="0"/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Задания </a:t>
            </a:r>
            <a:r>
              <a:rPr lang="ru-RU" dirty="0"/>
              <a:t>в экзаменационном варианте расположены по нарастанию сложности. Задания 1-7 соответствуют уровню базовой математической подготовки, задания 8-10 - уровню повышенной подготовки.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Вместе с экзаменационным вариантом участникам экзамена выдаются справочные материалы, содержащие таблицу квадратов двузначных чисел, основные формулы по алгебре и геометрии. При выполнении экзаменационной работы допускается использование линейки, использование калькулятора не разрешается.</a:t>
            </a:r>
          </a:p>
          <a:p>
            <a:pPr algn="just"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3747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Экзаменационные материалы по русскому языку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/>
              <a:t>При разработке экзаменационной модели соблюдалась преемственность с традиционными и новыми формами экзамена по русскому языку для выпускников, освоивших образовательные </a:t>
            </a:r>
            <a:r>
              <a:rPr lang="ru-RU" dirty="0" smtClean="0"/>
              <a:t>программы среднего общего и </a:t>
            </a:r>
            <a:r>
              <a:rPr lang="ru-RU" dirty="0"/>
              <a:t>основного общего образования</a:t>
            </a:r>
            <a:r>
              <a:rPr lang="ru-RU" dirty="0" smtClean="0"/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На выполнение экзаменационной работы по русскому языку даётся 3 часа 55 минут (235 минут).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Обучающемуся предоставляется возможность </a:t>
            </a:r>
            <a:r>
              <a:rPr lang="ru-RU" b="1" dirty="0"/>
              <a:t>выбора </a:t>
            </a:r>
            <a:r>
              <a:rPr lang="ru-RU" dirty="0"/>
              <a:t>одной из форм экзаменационной работы: </a:t>
            </a:r>
            <a:r>
              <a:rPr lang="ru-RU" b="1" dirty="0"/>
              <a:t>сочинение или изложение с творческим заданием.</a:t>
            </a:r>
            <a:endParaRPr lang="ru-RU" dirty="0"/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Выбор экзаменационной работы (сочинения или изложения с творческим заданием) обучающийся может осуществить в день экзамена. </a:t>
            </a:r>
          </a:p>
          <a:p>
            <a:pPr algn="just"/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012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организации экзамена по русскому языку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/>
              <a:t>При организации экзамена следует учесть, что для его проведения потребуются разные помещения для участников экзамена, выбравших форму сочинения, и тех, кто будет писать изложение с творческим заданием.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Участникам экзамена разрешается пользоваться орфографическими словарями. Словари предоставляются образовательной организацией на базе, которой организован ППЭ, либо образовательными организациями, учащиеся которых сдают экзамен в ППЭ. Пользование личными орфографическими словарями участниками </a:t>
            </a:r>
            <a:r>
              <a:rPr lang="ru-RU" dirty="0" smtClean="0"/>
              <a:t>ГВЭ </a:t>
            </a:r>
            <a:r>
              <a:rPr lang="ru-RU" dirty="0"/>
              <a:t>запрещено.</a:t>
            </a:r>
          </a:p>
          <a:p>
            <a:pPr algn="just"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2807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Проверка экзаменационных работ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В форме ГВЭ – </a:t>
            </a:r>
            <a:r>
              <a:rPr lang="ru-RU" dirty="0" err="1" smtClean="0"/>
              <a:t>пятибальная</a:t>
            </a:r>
            <a:r>
              <a:rPr lang="ru-RU" dirty="0" smtClean="0"/>
              <a:t> система оценки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ГВЭ-11, ГВЭ-9 по обязательным учебным предметам – региональная предметная комиссия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ГВЭ-9 по предметам по выбору – муниципальная предметная подкомиссия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ГВЭ в устной форме – устные ответы записываются на аудионосители или протоколируются</a:t>
            </a:r>
          </a:p>
          <a:p>
            <a:pPr algn="just"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9918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результатов ГИА-11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Результаты ГИА признаются удовлетворительными в случае, если обучающийся по обязательным учебным предметам при сдаче ЕГЭ набрал количество баллов не ниже минимального, определяемого </a:t>
            </a:r>
            <a:r>
              <a:rPr lang="ru-RU" dirty="0" err="1" smtClean="0"/>
              <a:t>Рособрнадзором</a:t>
            </a:r>
            <a:r>
              <a:rPr lang="ru-RU" dirty="0" smtClean="0"/>
              <a:t>, а при сдаче ГВЭ получил отметки не ниже удовлетворительной.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Если обучающийся получил на ГИА неудовлетворительный результат по одному из обязательных учебных предметов, он допускается повторно к ГИА по данному предмету в текущем году в формах, устанавливаемых Порядком, в дополнительные сроки.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034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результатов ГИА-11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Обучающимся, не прошедшим ГИА или получившим на ГИА неудовлетворительные результаты более чем по одному обязательному предмету, либо получившим повторно неудовлетворительный результат по одному из этих предметов на ГИА в дополнительные сроки, предоставляется право пройти ГИА по соответствующим учебным предметам не ранее чем через год.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29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Промежуточная аттестация обучающихся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 smtClean="0"/>
              <a:t>   Освоение образовательной программы (за исключением образовательной программы дошкольного образования), в том числе отдельной части или всего объема учебного предмета, курса, дисциплины (модуля) образовательной программы, сопровождается промежуточной аттестацией обучающихся, проводимой в формах, определенных учебным планом, и в порядке, установленном образовательной организацией.</a:t>
            </a:r>
          </a:p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 smtClean="0"/>
              <a:t>   Неудовлетворительные </a:t>
            </a:r>
            <a:r>
              <a:rPr lang="ru-RU" dirty="0"/>
              <a:t>результаты промежуточной аттестации по одному или нескольким учебным предметам, курсам, дисциплинам (модулям) образовательной программы или </a:t>
            </a:r>
            <a:r>
              <a:rPr lang="ru-RU" dirty="0" err="1"/>
              <a:t>непрохождение</a:t>
            </a:r>
            <a:r>
              <a:rPr lang="ru-RU" dirty="0"/>
              <a:t> промежуточной аттестации при отсутствии уважительных причин признаются академической задолженностью</a:t>
            </a:r>
            <a:r>
              <a:rPr lang="ru-RU" dirty="0" smtClean="0"/>
              <a:t>.</a:t>
            </a:r>
          </a:p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 smtClean="0"/>
              <a:t>    Обучающиеся </a:t>
            </a:r>
            <a:r>
              <a:rPr lang="ru-RU" dirty="0"/>
              <a:t>обязаны ликвидировать академическую задолженность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26708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результатов ГИА-9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Результаты ГИА признаются удовлетворительными в случае, если обучающийся по обязательным учебным предметам набрал минимальной количество баллов, определенное Министерством образования и науки РТ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Обучающимся, не прошедшим ГИА или получившим на ГИА неудовлетворительные результаты более чем по одному обязательному учебному предмету, либо получившему неудовлетворительный результат по одному из этих предметов на ГИА в дополнительные сроки, предоставляется право пройти ГИА по соответствующим учебным предметам не ранее чем через год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3260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результатов ГИА-9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/>
              <a:t>Обучающиеся, не прошедшие ГИА, обязаны освоить образовательные программы основного общего образования и могут продолжить обучение в организациях, осуществляющих образовательную деятельность, либо вне таких организаций, в форме семейного образования.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Обучающиеся, не прошедшие ГИА и желающие продолжить обучение по образовательным программам основного общего образования в организации, осуществляющей образовательную деятельность, по усмотрению их родителей (законных представителей) оставляются на повторное обучение и могут быть допущены к ГИА не ранее чем через год при условии наличия годовых отметок по всем учебным предметам учебного плана за </a:t>
            </a:r>
            <a:r>
              <a:rPr lang="en-US" dirty="0"/>
              <a:t>IX </a:t>
            </a:r>
            <a:r>
              <a:rPr lang="ru-RU" dirty="0"/>
              <a:t>класс не ниже </a:t>
            </a:r>
            <a:r>
              <a:rPr lang="ru-RU" dirty="0" smtClean="0"/>
              <a:t>удовлетворительных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99971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результатов ГИА-9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Обучающиеся</a:t>
            </a:r>
            <a:r>
              <a:rPr lang="ru-RU" dirty="0"/>
              <a:t>, не прошедшие ГИА и желающие продолжить обучение по образовательным программам основного общего образования в форме семейного образования (вне организации, осуществляющей образовательную деятельность), отчисляются из организации, осуществляющей образовательную деятельность, с выдачей справки об обучении и вправе пройти экстерном ГИА не ранее чем через </a:t>
            </a:r>
            <a:r>
              <a:rPr lang="ru-RU" dirty="0" smtClean="0"/>
              <a:t>год. </a:t>
            </a:r>
            <a:r>
              <a:rPr lang="ru-RU" dirty="0"/>
              <a:t>При этом в качестве результатов промежуточной аттестации им могут быть зачтены отметки, полученные в организации, осуществляющей образовательную деятельность, в которой они проходили обучение, и указанные в справке об </a:t>
            </a:r>
            <a:r>
              <a:rPr lang="ru-RU" dirty="0" smtClean="0"/>
              <a:t>обучении.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89501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подачи апелляции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4040188" cy="576063"/>
          </a:xfrm>
        </p:spPr>
        <p:txBody>
          <a:bodyPr/>
          <a:lstStyle/>
          <a:p>
            <a:r>
              <a:rPr lang="ru-RU" b="1" i="1" dirty="0" smtClean="0">
                <a:latin typeface="Calibri" pitchFamily="34" charset="0"/>
              </a:rPr>
              <a:t>Апелляция принимается</a:t>
            </a:r>
            <a:endParaRPr lang="ru-RU" b="1" i="1" dirty="0">
              <a:latin typeface="Calibri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8133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Calibri" pitchFamily="34" charset="0"/>
              </a:rPr>
              <a:t>По процедуре проведения ЕГЭ, ЕРЭ, ОГЭ, ГВЭ</a:t>
            </a:r>
          </a:p>
          <a:p>
            <a:pPr marL="0" indent="0">
              <a:buNone/>
            </a:pPr>
            <a:r>
              <a:rPr lang="ru-RU" sz="1900" dirty="0" smtClean="0">
                <a:latin typeface="Calibri" pitchFamily="34" charset="0"/>
                <a:cs typeface="Arial" pitchFamily="34" charset="0"/>
              </a:rPr>
              <a:t>Подается выпускником непосредственно в день проведения экзамена до выхода из ППЭ представителю государственной экзаменационной комиссии</a:t>
            </a:r>
          </a:p>
          <a:p>
            <a:r>
              <a:rPr lang="ru-RU" sz="2800" dirty="0" smtClean="0">
                <a:latin typeface="Calibri" pitchFamily="34" charset="0"/>
              </a:rPr>
              <a:t>По результатам ЕГЭ, ЕРЭ, ОГЭ, ГВЭ</a:t>
            </a:r>
          </a:p>
          <a:p>
            <a:pPr marL="0" indent="0">
              <a:buNone/>
            </a:pPr>
            <a:r>
              <a:rPr lang="ru-RU" sz="1900" dirty="0">
                <a:latin typeface="Calibri" pitchFamily="34" charset="0"/>
                <a:cs typeface="Arial" pitchFamily="34" charset="0"/>
              </a:rPr>
              <a:t>Подается в Комиссию в течение 2 рабочих дней со дня объявления результатов ЕГЭ по соответствующему общеобразовательному предмету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124745"/>
            <a:ext cx="4041775" cy="576063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Calibri" pitchFamily="34" charset="0"/>
              </a:rPr>
              <a:t>Апелляция не принимается</a:t>
            </a:r>
            <a:endParaRPr lang="ru-RU" b="1" i="1" dirty="0">
              <a:latin typeface="Calibri" pitchFamily="34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20933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dirty="0">
                <a:latin typeface="Calibri" pitchFamily="34" charset="0"/>
                <a:cs typeface="Arial" pitchFamily="34" charset="0"/>
              </a:rPr>
              <a:t>По вопросам содержания и структуры контрольных измерительных материалов (КИМ)</a:t>
            </a:r>
          </a:p>
          <a:p>
            <a:r>
              <a:rPr lang="ru-RU" dirty="0">
                <a:latin typeface="Calibri" pitchFamily="34" charset="0"/>
                <a:cs typeface="Arial" pitchFamily="34" charset="0"/>
              </a:rPr>
              <a:t>По вопросам, связанным с нарушением выпускником инструкции по выполнению экзаменационных работ</a:t>
            </a:r>
          </a:p>
          <a:p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6984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рассмотрения апелляции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Calibri" pitchFamily="34" charset="0"/>
              </a:rPr>
              <a:t>Апелляция по процедуре</a:t>
            </a:r>
            <a:endParaRPr lang="ru-RU" b="1" i="1" dirty="0">
              <a:latin typeface="Calibri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57200" y="2212848"/>
            <a:ext cx="4041648" cy="391363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dirty="0" smtClean="0">
                <a:latin typeface="Calibri" pitchFamily="34" charset="0"/>
              </a:rPr>
              <a:t>Конфликтная комиссия отклоняет апелляцию</a:t>
            </a:r>
          </a:p>
          <a:p>
            <a:r>
              <a:rPr lang="ru-RU" dirty="0" smtClean="0">
                <a:latin typeface="Calibri" pitchFamily="34" charset="0"/>
              </a:rPr>
              <a:t>Конфликтная комиссия принимает решение об удовлетворении апелляции (назначается повторная сдача ЕГЭ, ЕРЭ, ОГЭ, ГВЭ в резервный день)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Calibri" pitchFamily="34" charset="0"/>
              </a:rPr>
              <a:t>Апелляция по результатам </a:t>
            </a:r>
            <a:endParaRPr lang="ru-RU" b="1" i="1" dirty="0">
              <a:latin typeface="Calibri" pitchFamily="34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4672584" y="2212848"/>
            <a:ext cx="4041648" cy="391318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dirty="0" smtClean="0">
                <a:latin typeface="Calibri" pitchFamily="34" charset="0"/>
              </a:rPr>
              <a:t>Конфликтная комиссия принимает решение об отклонении апелляции и сохраняет отметку</a:t>
            </a:r>
          </a:p>
          <a:p>
            <a:r>
              <a:rPr lang="ru-RU" dirty="0" smtClean="0">
                <a:latin typeface="Calibri" pitchFamily="34" charset="0"/>
              </a:rPr>
              <a:t>Конфликтная комиссия принимает решение об удовлетворении апелляции и выставлении других баллов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9570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Документы для участия в рассмотрении апелляции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Документ, удостоверяющий личность выпускника.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Подлинник заявления на апелляцию.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Пропуск на экзамен с печатью «Бланки ЕГЭ сданы»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Родителям – документ, удостоверяющий личность с указанием сведений о детях.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83002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2215000"/>
              </p:ext>
            </p:extLst>
          </p:nvPr>
        </p:nvGraphicFramePr>
        <p:xfrm>
          <a:off x="323529" y="188639"/>
          <a:ext cx="8496942" cy="61850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214"/>
                <a:gridCol w="1582763"/>
                <a:gridCol w="833039"/>
                <a:gridCol w="833033"/>
                <a:gridCol w="833033"/>
                <a:gridCol w="749729"/>
                <a:gridCol w="749729"/>
                <a:gridCol w="749729"/>
                <a:gridCol w="999640"/>
                <a:gridCol w="833033"/>
              </a:tblGrid>
              <a:tr h="296713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предмет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апелляций по ЕГЭ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89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поступивших на рассмотрение 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удовлетворенных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доля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удовлетворенных апелляций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отклоненных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2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Биология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77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139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23,4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17,3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768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Информатика и ИКТ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44,1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5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Русский язык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360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72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22,0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288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2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Литература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25,6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26,9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2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География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12,5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2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Математика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1540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861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13,1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1339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732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5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Английский язык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17,0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6,5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5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Немецкий язык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4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Французский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язык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2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Химия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288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Обществознание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9,1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325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368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2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История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82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143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9,8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74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133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2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Физика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167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17,9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17,2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137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579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Татарский язык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8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Татарская литература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26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Испанский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7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2922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/>
                      <a:endParaRPr lang="ru-RU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2223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346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15,4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2471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1877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7608" marR="4760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309320"/>
            <a:ext cx="9144001" cy="620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75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Выставление итоговых отметок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аттестат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Порядок заполнения, учета и выдачи аттестатов об основном общем и среднем общем образовании и их дубликатов, утвержденный приказом </a:t>
            </a:r>
            <a:r>
              <a:rPr lang="ru-RU" dirty="0" err="1" smtClean="0"/>
              <a:t>Минобрнауки</a:t>
            </a:r>
            <a:r>
              <a:rPr lang="ru-RU" dirty="0" smtClean="0"/>
              <a:t> России от 14.02.2014 г. № 115</a:t>
            </a:r>
          </a:p>
          <a:p>
            <a:pPr marL="0" indent="0" algn="just">
              <a:buNone/>
            </a:pPr>
            <a:r>
              <a:rPr lang="ru-RU" dirty="0" smtClean="0"/>
              <a:t>В аттестат выставляются итоговые отметки:</a:t>
            </a:r>
          </a:p>
          <a:p>
            <a:pPr algn="just" fontAlgn="base">
              <a:buFont typeface="Wingdings" pitchFamily="2" charset="2"/>
              <a:buChar char="ü"/>
            </a:pPr>
            <a:r>
              <a:rPr lang="ru-RU" dirty="0" smtClean="0"/>
              <a:t>- по </a:t>
            </a:r>
            <a:r>
              <a:rPr lang="ru-RU" dirty="0"/>
              <a:t>каждому учебному предмету инвариантной части базисного учебного плана;</a:t>
            </a:r>
          </a:p>
          <a:p>
            <a:pPr algn="just" fontAlgn="base">
              <a:buFont typeface="Wingdings" pitchFamily="2" charset="2"/>
              <a:buChar char="ü"/>
            </a:pPr>
            <a:r>
              <a:rPr lang="ru-RU" dirty="0" smtClean="0"/>
              <a:t>- по </a:t>
            </a:r>
            <a:r>
              <a:rPr lang="ru-RU" dirty="0"/>
              <a:t>каждому учебному предмету вариативной части учебного плана организации, осуществляющей образовательную деятельность, </a:t>
            </a:r>
            <a:r>
              <a:rPr lang="ru-RU" dirty="0" err="1"/>
              <a:t>изучавшемуся</a:t>
            </a:r>
            <a:r>
              <a:rPr lang="ru-RU" dirty="0"/>
              <a:t> выпускником, в случае если на его изучение отводилось по учебному плану организации, осуществляющей образовательную деятельность, не менее 64 часов за два учебных года;</a:t>
            </a:r>
          </a:p>
          <a:p>
            <a:pPr algn="just" fontAlgn="base">
              <a:buFont typeface="Wingdings" pitchFamily="2" charset="2"/>
              <a:buChar char="ü"/>
            </a:pPr>
            <a:r>
              <a:rPr lang="ru-RU" dirty="0" smtClean="0"/>
              <a:t>- по </a:t>
            </a:r>
            <a:r>
              <a:rPr lang="ru-RU" dirty="0"/>
              <a:t>учебным предметам, изучение которых завершилось до 9 класса (изобразительное искусство, музыка и другие).</a:t>
            </a:r>
          </a:p>
          <a:p>
            <a:pPr algn="just">
              <a:buFont typeface="Wingdings" pitchFamily="2" charset="2"/>
              <a:buChar char="ü"/>
            </a:pPr>
            <a:endParaRPr lang="ru-RU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36124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Выставление итоговых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отметок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аттестат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fontAlgn="base">
              <a:buFont typeface="Wingdings" pitchFamily="2" charset="2"/>
              <a:buChar char="ü"/>
            </a:pPr>
            <a:r>
              <a:rPr lang="ru-RU" dirty="0" smtClean="0"/>
              <a:t>Итоговые </a:t>
            </a:r>
            <a:r>
              <a:rPr lang="ru-RU" dirty="0"/>
              <a:t>отметки за 9 класс по русскому языку и математике определяются как среднее арифметическое годовых и экзаменационных отметок выпускника и выставляются в аттестат целыми числами в соответствии с правилами математического округления.</a:t>
            </a:r>
          </a:p>
          <a:p>
            <a:pPr algn="just" fontAlgn="base">
              <a:buFont typeface="Wingdings" pitchFamily="2" charset="2"/>
              <a:buChar char="ü"/>
            </a:pPr>
            <a:r>
              <a:rPr lang="ru-RU" dirty="0" smtClean="0"/>
              <a:t>Итоговые </a:t>
            </a:r>
            <a:r>
              <a:rPr lang="ru-RU" dirty="0"/>
              <a:t>отметки за 9 класс по другим учебным предметам выставляются на основе годовой отметки выпускника за 9 класс.</a:t>
            </a:r>
          </a:p>
          <a:p>
            <a:pPr algn="just" fontAlgn="base">
              <a:buFont typeface="Wingdings" pitchFamily="2" charset="2"/>
              <a:buChar char="ü"/>
            </a:pPr>
            <a:r>
              <a:rPr lang="ru-RU" dirty="0" smtClean="0"/>
              <a:t>Итоговые </a:t>
            </a:r>
            <a:r>
              <a:rPr lang="ru-RU" dirty="0"/>
              <a:t>отметки за 11 класс определяются как среднее арифметическое полугодовых и годовых отметок обучающегося за каждый год обучения по образовательной программе среднего общего образования и выставляются в аттестат целыми числами в соответствии с правилами математического округления.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93885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Выдача аттестатов и 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приложений к ним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fontAlgn="base">
              <a:buFont typeface="Wingdings" pitchFamily="2" charset="2"/>
              <a:buChar char="ü"/>
            </a:pPr>
            <a:r>
              <a:rPr lang="ru-RU" dirty="0"/>
              <a:t>Аттестат об основном общем образовании и приложение к нему выдаются лицам, завершившим обучение по образовательным программам основного общего образования и успешно прошедшим государственную итоговую аттестацию.</a:t>
            </a:r>
          </a:p>
          <a:p>
            <a:pPr algn="just" fontAlgn="base">
              <a:buFont typeface="Wingdings" pitchFamily="2" charset="2"/>
              <a:buChar char="ü"/>
            </a:pPr>
            <a:r>
              <a:rPr lang="ru-RU" dirty="0"/>
              <a:t>Аттестат об основном общем образовании с отличием и приложение к нему выдаются выпускникам 9 класса, завершившим обучение по образовательным программам основного общего образования, успешно прошедшим государственную итоговую аттестацию и имеющим итоговые отметки "отлично" по всем учебным предметам учебного плана, </a:t>
            </a:r>
            <a:r>
              <a:rPr lang="ru-RU" dirty="0" err="1"/>
              <a:t>изучавшимся</a:t>
            </a:r>
            <a:r>
              <a:rPr lang="ru-RU" dirty="0"/>
              <a:t> на уровне основного общего образования.</a:t>
            </a:r>
          </a:p>
          <a:p>
            <a:pPr algn="just"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599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Промежуточная аттестация обучающихся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 smtClean="0"/>
              <a:t>   Образовательные </a:t>
            </a:r>
            <a:r>
              <a:rPr lang="ru-RU" dirty="0"/>
              <a:t>организации, родители </a:t>
            </a:r>
            <a:r>
              <a:rPr lang="ru-RU" dirty="0">
                <a:hlinkClick r:id="rId2" tooltip="Справочная информация: &quot;Законные представители&quot; (Материал подготовлен специалистами КонсультантПлюс){КонсультантПлюс}"/>
              </a:rPr>
              <a:t>(законные представители)</a:t>
            </a:r>
            <a:r>
              <a:rPr lang="ru-RU" dirty="0"/>
              <a:t> несовершеннолетнего обучающегося, обеспечивающие получение обучающимся общего образования в форме семейного образования, обязаны создать условия обучающемуся для ликвидации академической задолженности и обеспечить контроль за своевременностью ее ликвидации.</a:t>
            </a:r>
          </a:p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 smtClean="0"/>
              <a:t>   Обучающиеся</a:t>
            </a:r>
            <a:r>
              <a:rPr lang="ru-RU" dirty="0"/>
              <a:t>, имеющие академическую задолженность, вправе пройти промежуточную аттестацию по соответствующим учебному предмету, курсу, дисциплине (модулю) не более двух раз в сроки, определяемые организацией, осуществляющей образовательную деятельность, в пределах одного года с момента образования академической задолженности. </a:t>
            </a:r>
            <a:endParaRPr lang="ru-RU" dirty="0" smtClean="0"/>
          </a:p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 smtClean="0"/>
              <a:t>   Обучающиеся</a:t>
            </a:r>
            <a:r>
              <a:rPr lang="ru-RU" dirty="0"/>
              <a:t>, не прошедшие промежуточной аттестации по уважительным причинам или имеющие академическую задолженность, переводятся в следующий класс или на следующий курс условно.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3457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Выдача аттестатов и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приложений 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ним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fontAlgn="base">
              <a:buFont typeface="Wingdings" pitchFamily="2" charset="2"/>
              <a:buChar char="ü"/>
            </a:pPr>
            <a:r>
              <a:rPr lang="ru-RU" dirty="0"/>
              <a:t>Аттестат о среднем общем образовании и приложение к нему выдаются лицам, завершившим обучение по образовательным программам среднего общего образования и успешно прошедшим государственную итоговую аттестацию.</a:t>
            </a:r>
          </a:p>
          <a:p>
            <a:pPr algn="just" fontAlgn="base">
              <a:buFont typeface="Wingdings" pitchFamily="2" charset="2"/>
              <a:buChar char="ü"/>
            </a:pPr>
            <a:r>
              <a:rPr lang="ru-RU" dirty="0"/>
              <a:t>Аттестат о среднем общем образовании с отличием и приложение к нему выдаются выпускникам 11 класса, завершившим обучение по образовательным программам среднего общего образования, успешно прошедшим государственную итоговую аттестацию и имеющим итоговые отметки "отлично" по всем учебным предметам учебного плана, </a:t>
            </a:r>
            <a:r>
              <a:rPr lang="ru-RU" dirty="0" err="1"/>
              <a:t>изучавшимся</a:t>
            </a:r>
            <a:r>
              <a:rPr lang="ru-RU" dirty="0"/>
              <a:t> на уровне среднего общего образования.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05754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Выдача аттестатов и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приложений </a:t>
            </a: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ним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fontAlgn="base">
              <a:buFont typeface="Wingdings" pitchFamily="2" charset="2"/>
              <a:buChar char="ü"/>
            </a:pPr>
            <a:r>
              <a:rPr lang="ru-RU" dirty="0"/>
              <a:t>Аттестаты и приложения к ним выдаются выпускникам 9 и 11 классов теми организациями, осуществляющими образовательную деятельность, в которых они проходили государственную итоговую аттестацию, на основании решения педагогического совета организации, осуществляющей образовательную деятельность.</a:t>
            </a:r>
          </a:p>
          <a:p>
            <a:pPr algn="just" fontAlgn="base">
              <a:buFont typeface="Wingdings" pitchFamily="2" charset="2"/>
              <a:buChar char="ü"/>
            </a:pPr>
            <a:r>
              <a:rPr lang="ru-RU" dirty="0"/>
              <a:t>Аттестаты и приложения к ним выдаются не позднее десяти дней после даты издания распорядительного акта об отчислении выпускников</a:t>
            </a:r>
            <a:r>
              <a:rPr lang="ru-RU" dirty="0" smtClean="0"/>
              <a:t>.</a:t>
            </a:r>
          </a:p>
          <a:p>
            <a:pPr algn="just" fontAlgn="base">
              <a:buFont typeface="Wingdings" pitchFamily="2" charset="2"/>
              <a:buChar char="ü"/>
            </a:pPr>
            <a:r>
              <a:rPr lang="ru-RU" dirty="0" smtClean="0"/>
              <a:t>В соответствии с приказом </a:t>
            </a:r>
            <a:r>
              <a:rPr lang="ru-RU" smtClean="0"/>
              <a:t>МО и Н РТ </a:t>
            </a:r>
            <a:r>
              <a:rPr lang="ru-RU" dirty="0" smtClean="0"/>
              <a:t>выпускники, успешно сдавшие ЕГЭ, награждаются  республиканской медалью «За успехи в учении»</a:t>
            </a:r>
            <a:endParaRPr lang="ru-RU" dirty="0"/>
          </a:p>
          <a:p>
            <a:pPr algn="just"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406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Промежуточная аттестация обучающихся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/>
              <a:t>. </a:t>
            </a:r>
            <a:r>
              <a:rPr lang="ru-RU" dirty="0" smtClean="0"/>
              <a:t>  Обучающиеся </a:t>
            </a:r>
            <a:r>
              <a:rPr lang="ru-RU" dirty="0"/>
              <a:t>в образовательной организации по образовательным программам начального общего, основного общего и среднего общего образования, не ликвидировавшие в установленные сроки академической задолженности с момента ее образования, по усмотрению их родителей (законных представителей) оставляются на повторное обучение, переводятся на обучение по адаптированным образовательным программам в соответствии с рекомендациями психолого-медико-педагогической комиссии либо на обучение по индивидуальному учебному плану.</a:t>
            </a:r>
          </a:p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 smtClean="0"/>
              <a:t>   Обучающиеся </a:t>
            </a:r>
            <a:r>
              <a:rPr lang="ru-RU" dirty="0"/>
              <a:t>по образовательным программам начального общего, основного общего и среднего общего образования в форме семейного образования, не ликвидировавшие в установленные сроки академической задолженности, продолжают получать образование в образовательной организации.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734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Промежуточная аттестация обучающихся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 smtClean="0"/>
              <a:t>  Начальное </a:t>
            </a:r>
            <a:r>
              <a:rPr lang="ru-RU" dirty="0"/>
              <a:t>общее образование, основное общее образование, среднее общее образование являются обязательными уровнями образования. Обучающиеся, не освоившие основной образовательной программы начального общего и (или) основного общего образования, не допускаются к обучению на следующих уровнях общего образования. Требование обязательности среднего общего образования применительно к конкретному обучающемуся сохраняет силу до достижения им возраста восемнадцати лет, если соответствующее образование не было получено обучающимся ранее.</a:t>
            </a:r>
          </a:p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 smtClean="0"/>
              <a:t>  В </a:t>
            </a:r>
            <a:r>
              <a:rPr lang="ru-RU" dirty="0"/>
              <a:t>соответствии с санитарно-эпидемиологическими требованиями к условиям и организации обучения в общеобразовательных учреждениях обучение в 1 классах проводится без бального оценивания знаний обучающихся и домашних заданий.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538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Промежуточная аттестация обучающихся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 smtClean="0"/>
              <a:t>   Учащиеся </a:t>
            </a:r>
            <a:r>
              <a:rPr lang="ru-RU" dirty="0"/>
              <a:t>I-IV, V-VIII, Х (ХI) классов, знания и умения которых соответствуют требованиям, определенным учебными программами, переводятся в следующие классы, а учащиеся IХ, ХI (ХII) классов проходят государственную </a:t>
            </a:r>
            <a:r>
              <a:rPr lang="ru-RU" dirty="0" smtClean="0"/>
              <a:t>итоговую </a:t>
            </a:r>
            <a:r>
              <a:rPr lang="ru-RU" dirty="0"/>
              <a:t>аттестацию. Перевод обучающегося в следующий класс осуществляется по решению педагогического совета образовательного учреждения.</a:t>
            </a:r>
          </a:p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/>
              <a:t>Годовые оценки по общеобразовательным предметам выставляются после завершения программ обучения на основании фактического уровня знаний, умений и навыков школьников с учетом четвертных (во II-IХ классах) и полугодовых (в Х-ХI (ХII) классах) оценок.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407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Нормативно-правовая база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Порядок проведения государственной итоговой аттестации по образовательным программам среднего общего образования, утвержденный приказом </a:t>
            </a:r>
            <a:r>
              <a:rPr lang="ru-RU" dirty="0" err="1" smtClean="0"/>
              <a:t>Минобрнауки</a:t>
            </a:r>
            <a:r>
              <a:rPr lang="ru-RU" dirty="0" smtClean="0"/>
              <a:t> России от 26.12.2013 г. № 1400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Порядок проведения государственной итоговой аттестации по образовательным программам </a:t>
            </a:r>
            <a:r>
              <a:rPr lang="ru-RU" dirty="0" smtClean="0"/>
              <a:t>основного </a:t>
            </a:r>
            <a:r>
              <a:rPr lang="ru-RU" dirty="0"/>
              <a:t>общего образования, утвержденный приказом </a:t>
            </a:r>
            <a:r>
              <a:rPr lang="ru-RU" dirty="0" err="1"/>
              <a:t>Минобрнауки</a:t>
            </a:r>
            <a:r>
              <a:rPr lang="ru-RU" dirty="0"/>
              <a:t> России от </a:t>
            </a:r>
            <a:r>
              <a:rPr lang="ru-RU" dirty="0" smtClean="0"/>
              <a:t>25.12.2013 </a:t>
            </a:r>
            <a:r>
              <a:rPr lang="ru-RU" dirty="0"/>
              <a:t>г. № </a:t>
            </a:r>
            <a:r>
              <a:rPr lang="ru-RU" dirty="0" smtClean="0"/>
              <a:t>1394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Методические рекомендации </a:t>
            </a:r>
            <a:r>
              <a:rPr lang="ru-RU" dirty="0" err="1" smtClean="0"/>
              <a:t>Рособрнадзора</a:t>
            </a:r>
            <a:endParaRPr lang="ru-RU" dirty="0"/>
          </a:p>
          <a:p>
            <a:pPr algn="just"/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916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ГВЭ проводится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/>
              <a:t>д</a:t>
            </a:r>
            <a:r>
              <a:rPr lang="ru-RU" dirty="0" smtClean="0"/>
              <a:t>ля обучающихся по программам основного общего и среднего общего образования в специальных учебно-воспитательных учреждениях закрытого типа, в учреждениях, исполняющих наказание в виде лишения свободы;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д</a:t>
            </a:r>
            <a:r>
              <a:rPr lang="ru-RU" dirty="0" smtClean="0"/>
              <a:t>ля обучающихся с ограниченными возможностями здоровья;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д</a:t>
            </a:r>
            <a:r>
              <a:rPr lang="ru-RU" dirty="0" smtClean="0"/>
              <a:t>ля обучающихся детей-инвалидов и инвалидов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818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Необходимые документы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Обучающиеся  с ограниченными возможностями здоровья – рекомендации психолого-медико-педагогической комиссии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Дети-инвалиды и инвалиды – справку, подтверждающую факт установления инвалидности, выданную федеральным государственным учреждением медико-социальной экспертизы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126163"/>
            <a:ext cx="914400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995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2223</Words>
  <Application>Microsoft Office PowerPoint</Application>
  <PresentationFormat>Экран (4:3)</PresentationFormat>
  <Paragraphs>316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Государственная итоговая аттестация в форме государственного выпускного экзамена, промежуточная аттестация обучающихся</vt:lpstr>
      <vt:lpstr>Промежуточная аттестация обучающихся</vt:lpstr>
      <vt:lpstr>Промежуточная аттестация обучающихся</vt:lpstr>
      <vt:lpstr>Промежуточная аттестация обучающихся</vt:lpstr>
      <vt:lpstr>Промежуточная аттестация обучающихся</vt:lpstr>
      <vt:lpstr>Промежуточная аттестация обучающихся</vt:lpstr>
      <vt:lpstr>Нормативно-правовая база</vt:lpstr>
      <vt:lpstr>ГВЭ проводится</vt:lpstr>
      <vt:lpstr>Необходимые документы</vt:lpstr>
      <vt:lpstr>ГВЭ досрочно</vt:lpstr>
      <vt:lpstr>ГВЭ для выпускников с ОВЗ</vt:lpstr>
      <vt:lpstr>Организация ГВЭ</vt:lpstr>
      <vt:lpstr>Экзаменационные материалы по математике</vt:lpstr>
      <vt:lpstr>Особенности экзаменационной работы по математике</vt:lpstr>
      <vt:lpstr>Экзаменационные материалы по русскому языку</vt:lpstr>
      <vt:lpstr>Особенности организации экзамена по русскому языку</vt:lpstr>
      <vt:lpstr>Проверка экзаменационных работ</vt:lpstr>
      <vt:lpstr>Оценка результатов ГИА-11</vt:lpstr>
      <vt:lpstr>Оценка результатов ГИА-11</vt:lpstr>
      <vt:lpstr>Оценка результатов ГИА-9</vt:lpstr>
      <vt:lpstr>Оценка результатов ГИА-9</vt:lpstr>
      <vt:lpstr>Оценка результатов ГИА-9</vt:lpstr>
      <vt:lpstr>Порядок подачи апелляции</vt:lpstr>
      <vt:lpstr>Порядок рассмотрения апелляции</vt:lpstr>
      <vt:lpstr>Документы для участия в рассмотрении апелляции</vt:lpstr>
      <vt:lpstr>Презентация PowerPoint</vt:lpstr>
      <vt:lpstr>Выставление итоговых отметок  в аттестат</vt:lpstr>
      <vt:lpstr>Выставление итоговых отметок  в аттестат</vt:lpstr>
      <vt:lpstr>Выдача аттестатов и  приложений к ним</vt:lpstr>
      <vt:lpstr>Выдача аттестатов и  приложений к ним</vt:lpstr>
      <vt:lpstr>Выдача аттестатов и  приложений к ним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итоговая аттестация в форме государственного выпускного экзамена</dc:title>
  <cp:lastModifiedBy>Анна</cp:lastModifiedBy>
  <cp:revision>23</cp:revision>
  <cp:lastPrinted>2014-05-14T05:32:04Z</cp:lastPrinted>
  <dcterms:modified xsi:type="dcterms:W3CDTF">2014-05-14T06:51:23Z</dcterms:modified>
</cp:coreProperties>
</file>